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wmf" ContentType="image/x-wmf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33"/>
  </p:notesMasterIdLst>
  <p:sldIdLst>
    <p:sldId id="260" r:id="rId2"/>
    <p:sldId id="259" r:id="rId3"/>
    <p:sldId id="267" r:id="rId4"/>
    <p:sldId id="269" r:id="rId5"/>
    <p:sldId id="266" r:id="rId6"/>
    <p:sldId id="300" r:id="rId7"/>
    <p:sldId id="265" r:id="rId8"/>
    <p:sldId id="293" r:id="rId9"/>
    <p:sldId id="292" r:id="rId10"/>
    <p:sldId id="291" r:id="rId11"/>
    <p:sldId id="295" r:id="rId12"/>
    <p:sldId id="272" r:id="rId13"/>
    <p:sldId id="261" r:id="rId14"/>
    <p:sldId id="276" r:id="rId15"/>
    <p:sldId id="286" r:id="rId16"/>
    <p:sldId id="285" r:id="rId17"/>
    <p:sldId id="284" r:id="rId18"/>
    <p:sldId id="283" r:id="rId19"/>
    <p:sldId id="282" r:id="rId20"/>
    <p:sldId id="301" r:id="rId21"/>
    <p:sldId id="281" r:id="rId22"/>
    <p:sldId id="280" r:id="rId23"/>
    <p:sldId id="288" r:id="rId24"/>
    <p:sldId id="302" r:id="rId25"/>
    <p:sldId id="277" r:id="rId26"/>
    <p:sldId id="263" r:id="rId27"/>
    <p:sldId id="296" r:id="rId28"/>
    <p:sldId id="297" r:id="rId29"/>
    <p:sldId id="298" r:id="rId30"/>
    <p:sldId id="257" r:id="rId31"/>
    <p:sldId id="258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2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presProps" Target="presProps.xml"/><Relationship Id="rId31" Type="http://schemas.openxmlformats.org/officeDocument/2006/relationships/slide" Target="slides/slide30.xml"/><Relationship Id="rId34" Type="http://schemas.openxmlformats.org/officeDocument/2006/relationships/printerSettings" Target="printerSettings/printerSettings1.bin"/><Relationship Id="rId7" Type="http://schemas.openxmlformats.org/officeDocument/2006/relationships/slide" Target="slides/slide6.xml"/><Relationship Id="rId3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tableStyles" Target="tableStyles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8C84F-3C5E-BF47-BB34-EC306D7650D9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6E3E35-3EA3-B443-AD2C-D2BC4D0D31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6E3E35-3EA3-B443-AD2C-D2BC4D0D312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6E3E35-3EA3-B443-AD2C-D2BC4D0D312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6E3E35-3EA3-B443-AD2C-D2BC4D0D312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FE6C5-4644-4AF9-9244-2B10919E3AE3}" type="datetimeFigureOut">
              <a:rPr lang="en-US" smtClean="0"/>
              <a:pPr/>
              <a:t>9/24/11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61D1A-8762-48A7-8164-2FD75E418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1" Type="http://schemas.openxmlformats.org/officeDocument/2006/relationships/video" Target="file://localhost/Users/selwynbajada/Desktop/mindfulnessMOVIE_720p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indfulnessnow.com.au" TargetMode="External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3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1" Type="http://schemas.openxmlformats.org/officeDocument/2006/relationships/video" Target="file://localhost/Users/selwynbajada/Desktop/meditation_news_story_1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.xml"/><Relationship Id="rId5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sz="3600" dirty="0" smtClean="0"/>
              <a:t>THE MINDFUL EXPERIENCE</a:t>
            </a:r>
          </a:p>
          <a:p>
            <a:pPr algn="ctr">
              <a:buNone/>
            </a:pPr>
            <a:endParaRPr lang="en-US" sz="2800" dirty="0" smtClean="0"/>
          </a:p>
          <a:p>
            <a:pPr algn="ctr">
              <a:buNone/>
            </a:pPr>
            <a:r>
              <a:rPr lang="en-US" sz="2800" dirty="0" smtClean="0"/>
              <a:t>Mindfulness Practices </a:t>
            </a:r>
          </a:p>
          <a:p>
            <a:pPr algn="ctr">
              <a:buNone/>
            </a:pPr>
            <a:r>
              <a:rPr lang="en-US" sz="2800" dirty="0" smtClean="0"/>
              <a:t>For Children and Adolescents</a:t>
            </a:r>
            <a:endParaRPr lang="en-US" sz="2800" dirty="0"/>
          </a:p>
        </p:txBody>
      </p:sp>
      <p:pic>
        <p:nvPicPr>
          <p:cNvPr id="5" name="Picture 4" descr="C:\Documents and Settings\jozay\My Documents\MindfulnessNow\h1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81000"/>
            <a:ext cx="2983613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</a:t>
            </a:r>
          </a:p>
          <a:p>
            <a:pPr>
              <a:buNone/>
            </a:pPr>
            <a:r>
              <a:rPr lang="en-US" sz="2400" dirty="0" smtClean="0"/>
              <a:t>	Huppert, Felicia A., Johnson, Daniel M. A controlled trial of mindfulness training in schools; the importance of practice for an impact on well-being. </a:t>
            </a:r>
            <a:r>
              <a:rPr lang="en-US" sz="2400" i="1" dirty="0" smtClean="0"/>
              <a:t>The Journal of Positive Psychology, </a:t>
            </a:r>
            <a:r>
              <a:rPr lang="en-US" sz="2400" dirty="0" smtClean="0"/>
              <a:t>2010; 5 (4): 264-274. </a:t>
            </a:r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algn="ctr">
              <a:buNone/>
            </a:pPr>
            <a:r>
              <a:rPr lang="en-US" sz="2800" dirty="0" smtClean="0"/>
              <a:t>THE MINDFULNESS TOOLBOX</a:t>
            </a:r>
            <a:endParaRPr lang="en-US" sz="28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971800"/>
            <a:ext cx="3124199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sz="2400" dirty="0" smtClean="0"/>
              <a:t>The focus of my attention </a:t>
            </a: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jozay\Local Settings\Temporary Internet Files\Content.IE5\ONTLYO3N\MC900016793[1].wm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2209799"/>
            <a:ext cx="5715000" cy="2743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2400" dirty="0" smtClean="0"/>
              <a:t>My breath </a:t>
            </a: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3212213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2286000"/>
            <a:ext cx="32766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sz="2400" dirty="0" smtClean="0"/>
              <a:t>Longer out-breath, calmer feeling</a:t>
            </a: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jozay\Local Settings\Temporary Internet Files\Content.IE5\6NKU6SJY\MC900023779[1].wm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1676401"/>
            <a:ext cx="3810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73563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r>
              <a:rPr lang="en-US" sz="2400" dirty="0" smtClean="0"/>
              <a:t>All my feelings are okay</a:t>
            </a: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Manga_emotions-EN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762000" y="1600200"/>
            <a:ext cx="7848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r>
              <a:rPr lang="en-US" sz="2400" dirty="0" smtClean="0"/>
              <a:t>My breath as an anchor</a:t>
            </a:r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jozay\Local Settings\Temporary Internet Files\Content.IE5\13PTQ1FN\MC900350496[1].wm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752600"/>
            <a:ext cx="4114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r>
              <a:rPr lang="en-US" sz="2400" dirty="0" smtClean="0"/>
              <a:t>Noticing if my thoughts are helpful or unhelpful</a:t>
            </a:r>
          </a:p>
          <a:p>
            <a:endParaRPr lang="en-US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arrots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2590800" y="1676400"/>
            <a:ext cx="3810000" cy="3873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r>
              <a:rPr lang="en-US" sz="2400" dirty="0" smtClean="0"/>
              <a:t>Letting go of unhelpful thoughts</a:t>
            </a:r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jozay\Local Settings\Temporary Internet Files\Content.IE5\13PTQ1FN\MC900232434[1].wm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828800"/>
            <a:ext cx="5638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sz="2400" dirty="0" smtClean="0"/>
              <a:t>Thankfulness</a:t>
            </a: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JBN-POUCH-2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371600" y="1676400"/>
            <a:ext cx="4419600" cy="35052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5257800" y="2362201"/>
            <a:ext cx="2514601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800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r>
              <a:rPr lang="en-US" sz="2800" dirty="0" smtClean="0"/>
              <a:t>MINDFULNESS: 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 smtClean="0"/>
          </a:p>
          <a:p>
            <a:pPr algn="ctr">
              <a:buNone/>
            </a:pPr>
            <a:r>
              <a:rPr lang="en-US" sz="2400" dirty="0" smtClean="0"/>
              <a:t>The awareness that emerges through paying attention on purpose, in the present moment, and non-judgmentally to the unfolding of experiences moment by moment.”</a:t>
            </a:r>
          </a:p>
          <a:p>
            <a:pPr algn="r">
              <a:buNone/>
            </a:pPr>
            <a:r>
              <a:rPr lang="en-US" sz="2400" dirty="0" smtClean="0"/>
              <a:t>Jon </a:t>
            </a:r>
            <a:r>
              <a:rPr lang="en-US" sz="2400" dirty="0" err="1" smtClean="0"/>
              <a:t>Kabat-Zinn</a:t>
            </a:r>
            <a:endParaRPr lang="en-US" sz="2400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jozay\My Documents\MindfulnessNow\h1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048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mindfulnessMOVIE_720p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2573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2800" dirty="0" smtClean="0"/>
          </a:p>
          <a:p>
            <a:pPr algn="ctr">
              <a:buNone/>
            </a:pPr>
            <a:endParaRPr lang="en-US" sz="2800" i="1" dirty="0" smtClean="0"/>
          </a:p>
          <a:p>
            <a:pPr algn="ctr">
              <a:buNone/>
            </a:pPr>
            <a:r>
              <a:rPr lang="en-US" sz="2800" i="1" dirty="0" smtClean="0"/>
              <a:t>LETTER TO A FRIEND:</a:t>
            </a:r>
          </a:p>
          <a:p>
            <a:pPr algn="ctr">
              <a:buNone/>
            </a:pPr>
            <a:endParaRPr lang="en-US" sz="2800" i="1" dirty="0" smtClean="0"/>
          </a:p>
          <a:p>
            <a:pPr>
              <a:buNone/>
            </a:pPr>
            <a:r>
              <a:rPr lang="en-US" sz="2400" i="1" dirty="0" smtClean="0"/>
              <a:t>	Write a brief letter to a friend who knows nothing about Mindfulness describing: 	</a:t>
            </a:r>
          </a:p>
          <a:p>
            <a:pPr>
              <a:buNone/>
            </a:pPr>
            <a:r>
              <a:rPr lang="en-US" sz="2400" i="1" dirty="0" smtClean="0"/>
              <a:t>		1. What Mindfulness means to you</a:t>
            </a:r>
          </a:p>
          <a:p>
            <a:pPr>
              <a:buNone/>
            </a:pPr>
            <a:r>
              <a:rPr lang="en-US" sz="2400" i="1" dirty="0" smtClean="0"/>
              <a:t>		2. How you have used Mindfulness in your daily life</a:t>
            </a:r>
          </a:p>
          <a:p>
            <a:pPr>
              <a:buNone/>
            </a:pPr>
            <a:r>
              <a:rPr lang="en-US" sz="2400" i="1" dirty="0" smtClean="0"/>
              <a:t>		3. How it feels to be Mindful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</a:t>
            </a:r>
          </a:p>
          <a:p>
            <a:pPr>
              <a:buNone/>
            </a:pPr>
            <a:r>
              <a:rPr lang="en-US" sz="2400" i="1" dirty="0" smtClean="0"/>
              <a:t>	“I think that mindfulness is very important. I believe that </a:t>
            </a:r>
            <a:r>
              <a:rPr lang="en-US" sz="2400" i="1" dirty="0" err="1" smtClean="0"/>
              <a:t>mindfull</a:t>
            </a:r>
            <a:r>
              <a:rPr lang="en-US" sz="2400" i="1" dirty="0" smtClean="0"/>
              <a:t> means to be in the present moment. I have used mindfulness in my life before tests or big events. I take 3 big breaths and all my worries seem to leave me. I think that mindfulness seems to make me a lot calmer.”</a:t>
            </a:r>
            <a:br>
              <a:rPr lang="en-US" sz="2400" i="1" dirty="0" smtClean="0"/>
            </a:b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i="1" dirty="0" smtClean="0"/>
              <a:t>	 </a:t>
            </a:r>
          </a:p>
          <a:p>
            <a:pPr>
              <a:buNone/>
            </a:pPr>
            <a:r>
              <a:rPr lang="en-US" sz="2400" i="1" dirty="0" smtClean="0"/>
              <a:t>	“I have learned that it’s okay to make your own choices and not copy other people. And that taking 3 deep breaths can be useful in a lot of ways like when you are sad, nervous and unkind. You can calm down when you are angry by taking 3 deep breaths. I have also learned that if you get yourself into a habit it’s like falling into a hole. And you can get out of that hole by choosing not to do it. Mindfulness helps you to choose not to do it.”</a:t>
            </a:r>
            <a:endParaRPr lang="en-US" sz="2400" dirty="0" smtClean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sz="2400" i="1" dirty="0" smtClean="0"/>
              <a:t>	</a:t>
            </a:r>
          </a:p>
          <a:p>
            <a:pPr>
              <a:buNone/>
            </a:pPr>
            <a:r>
              <a:rPr lang="en-US" sz="2400" i="1" dirty="0" smtClean="0"/>
              <a:t>	“I have learned that all feelings are okay. And you can ask your feelings what they need from you. Sometimes you have a voice on one shoulder. That is the Heckler. Never listen to him. Listen to your Cheerleader.”</a:t>
            </a: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endParaRPr lang="en-US" sz="2400" dirty="0" smtClean="0"/>
          </a:p>
          <a:p>
            <a:pPr>
              <a:buNone/>
            </a:pPr>
            <a:r>
              <a:rPr lang="en-US" sz="2400" i="1" dirty="0" smtClean="0"/>
              <a:t>	</a:t>
            </a:r>
          </a:p>
          <a:p>
            <a:pPr>
              <a:buNone/>
            </a:pPr>
            <a:r>
              <a:rPr lang="en-US" sz="2400" i="1" dirty="0" smtClean="0"/>
              <a:t>	“</a:t>
            </a:r>
            <a:r>
              <a:rPr lang="en-US" sz="2400" i="1" dirty="0" err="1" smtClean="0"/>
              <a:t>Mindfullness</a:t>
            </a:r>
            <a:r>
              <a:rPr lang="en-US" sz="2400" i="1" dirty="0" smtClean="0"/>
              <a:t> has been really good for me because my parents divorced and fight allot and I can get really </a:t>
            </a:r>
            <a:r>
              <a:rPr lang="en-US" sz="2400" i="1" dirty="0" err="1" smtClean="0"/>
              <a:t>streased</a:t>
            </a:r>
            <a:r>
              <a:rPr lang="en-US" sz="2400" i="1" dirty="0" smtClean="0"/>
              <a:t> by it because I get stuck in the middle of it. Now I feel really happy and work through things differently.”</a:t>
            </a:r>
            <a:endParaRPr lang="en-US" sz="2400" i="1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endParaRPr lang="en-US" sz="2400" dirty="0" smtClean="0"/>
          </a:p>
          <a:p>
            <a:pPr>
              <a:buNone/>
            </a:pPr>
            <a:r>
              <a:rPr lang="en-US" sz="2400" i="1" dirty="0" smtClean="0"/>
              <a:t>	</a:t>
            </a:r>
          </a:p>
          <a:p>
            <a:pPr>
              <a:buNone/>
            </a:pPr>
            <a:r>
              <a:rPr lang="en-US" sz="2400" i="1" dirty="0" smtClean="0"/>
              <a:t>	“When I’m thinking unhelpful thoughts I choose to let them go. In class when I’m day dreaming I choose to focus on </a:t>
            </a:r>
            <a:r>
              <a:rPr lang="en-US" sz="2400" i="1" dirty="0" err="1" smtClean="0"/>
              <a:t>whoevers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speeking</a:t>
            </a:r>
            <a:r>
              <a:rPr lang="en-US" sz="2400" i="1" dirty="0" smtClean="0"/>
              <a:t>. When I’m about to do something that I know I shouldn’t I catch myself.”</a:t>
            </a:r>
            <a:endParaRPr lang="en-US" sz="2400" i="1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>
              <a:buNone/>
            </a:pPr>
            <a:r>
              <a:rPr lang="en-US" sz="2400" i="1" dirty="0" smtClean="0"/>
              <a:t>	</a:t>
            </a:r>
            <a:r>
              <a:rPr lang="en-US" sz="2400" i="1" dirty="0" smtClean="0"/>
              <a:t>“I </a:t>
            </a:r>
            <a:r>
              <a:rPr lang="en-US" sz="2400" i="1" dirty="0" smtClean="0"/>
              <a:t>have been doing this program called </a:t>
            </a:r>
            <a:r>
              <a:rPr lang="en-US" sz="2400" i="1" dirty="0" err="1" smtClean="0"/>
              <a:t>mindfullness</a:t>
            </a:r>
            <a:r>
              <a:rPr lang="en-US" sz="2400" i="1" dirty="0" smtClean="0"/>
              <a:t> and what it means to me is something </a:t>
            </a:r>
            <a:r>
              <a:rPr lang="en-US" sz="2400" i="1" dirty="0" err="1" smtClean="0"/>
              <a:t>speacil</a:t>
            </a:r>
            <a:r>
              <a:rPr lang="en-US" sz="2400" i="1" dirty="0" smtClean="0"/>
              <a:t> like a spark or something. In mindfulness is wear you get to relax and I have been using this at bedtime doing </a:t>
            </a:r>
            <a:r>
              <a:rPr lang="en-US" sz="2400" i="1" dirty="0" err="1" smtClean="0"/>
              <a:t>pebbel</a:t>
            </a:r>
            <a:r>
              <a:rPr lang="en-US" sz="2400" i="1" dirty="0" smtClean="0"/>
              <a:t> breathing. It feels very </a:t>
            </a:r>
            <a:r>
              <a:rPr lang="en-US" sz="2400" i="1" dirty="0" err="1" smtClean="0"/>
              <a:t>speacil</a:t>
            </a:r>
            <a:r>
              <a:rPr lang="en-US" sz="2400" i="1" dirty="0" smtClean="0"/>
              <a:t> to me to be mindful.” </a:t>
            </a:r>
            <a:endParaRPr lang="en-US" sz="2400" i="1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none">
            <a:normAutofit/>
          </a:bodyPr>
          <a:lstStyle/>
          <a:p>
            <a:pPr algn="ctr"/>
            <a:endParaRPr lang="en-US" sz="2800" dirty="0" smtClean="0"/>
          </a:p>
          <a:p>
            <a:pPr algn="ctr"/>
            <a:endParaRPr lang="en-US" sz="2800" dirty="0" smtClean="0"/>
          </a:p>
          <a:p>
            <a:pPr algn="ctr">
              <a:buNone/>
            </a:pPr>
            <a:r>
              <a:rPr lang="en-US" sz="2800" dirty="0" smtClean="0"/>
              <a:t>		</a:t>
            </a:r>
          </a:p>
          <a:p>
            <a:pPr algn="ctr">
              <a:buNone/>
            </a:pPr>
            <a:r>
              <a:rPr lang="en-US" sz="2800" dirty="0" smtClean="0"/>
              <a:t>	</a:t>
            </a:r>
          </a:p>
          <a:p>
            <a:pPr algn="ctr">
              <a:buNone/>
            </a:pPr>
            <a:r>
              <a:rPr lang="en-US" sz="2800" dirty="0" smtClean="0">
                <a:hlinkClick r:id="rId2"/>
              </a:rPr>
              <a:t>www.mindfulnessnow.com.au</a:t>
            </a:r>
            <a:endParaRPr lang="en-US" sz="2800" smtClean="0"/>
          </a:p>
          <a:p>
            <a:pPr algn="ctr">
              <a:buNone/>
            </a:pPr>
            <a:endParaRPr lang="en-US" sz="2800" dirty="0" smtClean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en-US" sz="2800" dirty="0" smtClean="0"/>
              <a:t>4 predominant mindfulness-based approaches</a:t>
            </a:r>
            <a:r>
              <a:rPr lang="en-US" sz="2400" dirty="0" smtClean="0"/>
              <a:t>:</a:t>
            </a:r>
          </a:p>
          <a:p>
            <a:pPr>
              <a:buNone/>
            </a:pPr>
            <a:r>
              <a:rPr lang="en-US" sz="2400" dirty="0" smtClean="0"/>
              <a:t>		- Acceptance and Commitment Therapy (ACT)</a:t>
            </a:r>
          </a:p>
          <a:p>
            <a:pPr>
              <a:buNone/>
            </a:pPr>
            <a:r>
              <a:rPr lang="en-US" sz="2400" dirty="0" smtClean="0"/>
              <a:t>		- Dialectical Behavioral Therapy (DBT)</a:t>
            </a:r>
          </a:p>
          <a:p>
            <a:pPr>
              <a:buNone/>
            </a:pPr>
            <a:r>
              <a:rPr lang="en-US" sz="2400" dirty="0" smtClean="0"/>
              <a:t>		- Mindfulness-Based Stress Reduction (MBSR)</a:t>
            </a:r>
          </a:p>
          <a:p>
            <a:pPr>
              <a:buNone/>
            </a:pPr>
            <a:r>
              <a:rPr lang="en-US" sz="2400" dirty="0" smtClean="0"/>
              <a:t>		- Mindfulness-Based Cognitive Therapy (MBCT)</a:t>
            </a:r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24" y="1428736"/>
            <a:ext cx="7643866" cy="5000660"/>
          </a:xfrm>
        </p:spPr>
        <p:txBody>
          <a:bodyPr/>
          <a:lstStyle/>
          <a:p>
            <a:endParaRPr lang="en-US" b="1" dirty="0" smtClean="0">
              <a:solidFill>
                <a:schemeClr val="tx1"/>
              </a:solidFill>
            </a:endParaRPr>
          </a:p>
        </p:txBody>
      </p:sp>
      <p:pic>
        <p:nvPicPr>
          <p:cNvPr id="4" name="Picture 3" descr="MindfulnessNow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04800"/>
            <a:ext cx="3682787" cy="785818"/>
          </a:xfrm>
          <a:prstGeom prst="rect">
            <a:avLst/>
          </a:prstGeom>
        </p:spPr>
      </p:pic>
      <p:pic>
        <p:nvPicPr>
          <p:cNvPr id="5" name="Picture 4" descr="PICTUR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718123" y="210648"/>
            <a:ext cx="5207689" cy="7358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PICTURE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7620" y="142852"/>
            <a:ext cx="4429156" cy="6505589"/>
          </a:xfrm>
        </p:spPr>
      </p:pic>
      <p:pic>
        <p:nvPicPr>
          <p:cNvPr id="4" name="Picture 3" descr="MindfulnessNow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0"/>
            <a:ext cx="3682787" cy="78581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357950" y="4857760"/>
            <a:ext cx="1714512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algn="ctr"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Baer, R. (2003). Mindfulness training as a clinical intervention:</a:t>
            </a:r>
          </a:p>
          <a:p>
            <a:pPr>
              <a:buNone/>
            </a:pPr>
            <a:r>
              <a:rPr lang="en-US" sz="2400" dirty="0" smtClean="0"/>
              <a:t>	A conceptual and empirical review. </a:t>
            </a:r>
            <a:r>
              <a:rPr lang="en-US" sz="2400" i="1" dirty="0" smtClean="0"/>
              <a:t>Clinical Psychology: Science and Practice, </a:t>
            </a:r>
            <a:r>
              <a:rPr lang="en-US" sz="2400" dirty="0" smtClean="0"/>
              <a:t>10, 125-143. </a:t>
            </a: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sz="2400" dirty="0" smtClean="0"/>
              <a:t>MINDFULNESS RESEARCH MONTHLY</a:t>
            </a:r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r>
              <a:rPr lang="en-US" sz="2400" dirty="0" err="1" smtClean="0"/>
              <a:t>www.mindfulexperience.org</a:t>
            </a: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jozay\My Documents\MindfulnessNow\h1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048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meditation_news_story_1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-21161" y="1371600"/>
            <a:ext cx="9165161" cy="515540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Burke, C. (2010). Mindfulness-based approaches with children</a:t>
            </a:r>
          </a:p>
          <a:p>
            <a:pPr>
              <a:buNone/>
            </a:pPr>
            <a:r>
              <a:rPr lang="en-US" sz="2400" dirty="0" smtClean="0"/>
              <a:t>	and adolescents: A preliminary review of current research in an emergent field. </a:t>
            </a:r>
            <a:r>
              <a:rPr lang="en-US" sz="2400" i="1" dirty="0" smtClean="0"/>
              <a:t>J Child </a:t>
            </a:r>
            <a:r>
              <a:rPr lang="en-US" sz="2400" i="1" dirty="0" err="1" smtClean="0"/>
              <a:t>Fam</a:t>
            </a:r>
            <a:r>
              <a:rPr lang="en-US" sz="2400" i="1" dirty="0" smtClean="0"/>
              <a:t> Stud </a:t>
            </a:r>
            <a:r>
              <a:rPr lang="en-US" sz="2400" dirty="0" smtClean="0"/>
              <a:t>(2010) 19:133-144. </a:t>
            </a:r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Biegel</a:t>
            </a:r>
            <a:r>
              <a:rPr lang="en-US" sz="2400" dirty="0" smtClean="0"/>
              <a:t>, Gina M.; Brown, Kirk Warren; Shapiro, Shauna L.; Schubert, Christine M. Mindfulness-based stress reduction for the treatment of adolescent psychiatric outpatients: A randomized clinical trial. </a:t>
            </a:r>
            <a:r>
              <a:rPr lang="en-US" sz="2400" i="1" dirty="0" smtClean="0"/>
              <a:t>Journal of Consulting and Clinical Psychology, </a:t>
            </a:r>
            <a:r>
              <a:rPr lang="en-US" sz="2400" dirty="0" err="1" smtClean="0"/>
              <a:t>Vol</a:t>
            </a:r>
            <a:r>
              <a:rPr lang="en-US" sz="2400" dirty="0" smtClean="0"/>
              <a:t> 77(5), Oct 2009, 855-866. </a:t>
            </a:r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Saltzman, A., and </a:t>
            </a:r>
            <a:r>
              <a:rPr lang="en-US" sz="2400" dirty="0" err="1" smtClean="0"/>
              <a:t>Goldin</a:t>
            </a:r>
            <a:r>
              <a:rPr lang="en-US" sz="2400" dirty="0" smtClean="0"/>
              <a:t>, P., (2008). Mindfulness-Based Stress  Reduction for School-Age Children in Greco, L.A., &amp; Hayes, S.C. (</a:t>
            </a:r>
            <a:r>
              <a:rPr lang="en-US" sz="2400" dirty="0" err="1" smtClean="0"/>
              <a:t>Eds</a:t>
            </a:r>
            <a:r>
              <a:rPr lang="en-US" sz="2400" dirty="0" smtClean="0"/>
              <a:t>) </a:t>
            </a:r>
            <a:r>
              <a:rPr lang="en-US" sz="2400" i="1" dirty="0" smtClean="0"/>
              <a:t>Acceptance &amp; Mindfulness Treatments for Children &amp; Adolescents: A Practitioner’s Guide</a:t>
            </a:r>
            <a:r>
              <a:rPr lang="en-US" sz="2400" dirty="0" smtClean="0"/>
              <a:t>. (pp 139- 161). CA: New Harbinger.</a:t>
            </a:r>
            <a:endParaRPr lang="en-AU" sz="2400" dirty="0" smtClean="0"/>
          </a:p>
          <a:p>
            <a:endParaRPr lang="en-US" sz="2400" dirty="0"/>
          </a:p>
        </p:txBody>
      </p:sp>
      <p:pic>
        <p:nvPicPr>
          <p:cNvPr id="4" name="Picture 3" descr="C:\Documents and Settings\jozay\My Documents\MindfulnessNow\h1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3370580" cy="63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834</Words>
  <Application>Microsoft Macintosh PowerPoint</Application>
  <PresentationFormat>On-screen Show (4:3)</PresentationFormat>
  <Paragraphs>150</Paragraphs>
  <Slides>31</Slides>
  <Notes>3</Notes>
  <HiddenSlides>0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Your User Name</dc:creator>
  <cp:lastModifiedBy>Selwyn  Bajada</cp:lastModifiedBy>
  <cp:revision>69</cp:revision>
  <dcterms:created xsi:type="dcterms:W3CDTF">2011-09-24T07:32:11Z</dcterms:created>
  <dcterms:modified xsi:type="dcterms:W3CDTF">2011-09-24T09:16:46Z</dcterms:modified>
</cp:coreProperties>
</file>